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26"/>
    <p:restoredTop sz="93692"/>
  </p:normalViewPr>
  <p:slideViewPr>
    <p:cSldViewPr snapToGrid="0" snapToObjects="1">
      <p:cViewPr varScale="1">
        <p:scale>
          <a:sx n="122" d="100"/>
          <a:sy n="122" d="100"/>
        </p:scale>
        <p:origin x="5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89DC8-D723-7341-9E9E-56EF49428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DB654F9-C388-3849-8083-0E64F1AB8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D098C9-65B3-5343-B2D4-6C16A351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4C5CB2-5BA7-DB47-9FCD-585C855C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9BFEB8-A66E-564F-8FC1-5A9B02F4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9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28B2B7-6F62-B24A-BFEA-CF6AE3D67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937CFE4-875E-6146-B41A-7D37C7CFE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7476BB-A356-744C-8838-DFB2CC98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D7947F-8DCF-E341-8AC9-F6D3BC23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9EEA2F-5BEA-CC45-8252-AD7305C6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27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F1A6B75-D2CC-8242-A7AD-12F975DEC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BA521CD-84B0-6F4C-8488-0FB6A8175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37D90C-0067-B549-8346-23F90FC1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512914-3A1F-3343-934F-00544EB28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14DE10-F080-5E4E-8A8C-4197EC27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60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12C0C-19F3-1747-BCD8-11C6F5C28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D78EA7-68E3-9546-AA4D-7B5B6039E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368499-2779-8647-B051-0D25B7FA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58CAFE-84D6-FB45-89A8-4A24D6A8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BE83B9-57D2-3A4F-84E0-1CA1F9BF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35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075E21-98A9-874B-88C5-916D3459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675A186-7CF9-FA40-B06D-B3CB42029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51184E-7CBF-274D-B0E0-A7FDFF99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A433CE-8711-114B-9FA6-4B90C348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4B365A-511E-9F48-99CC-137FE6CA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13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6A5A9-5063-2840-A15D-81214DED1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8D1496-91A2-0345-9581-8B6FDEAE1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AF9A822-C2A1-1248-9264-1E0F1EFF7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9BE50C8-71BA-4D43-B202-DB2F49CC6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E7DAEE2-78DD-A740-8694-C87F8488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36AA440-A7A1-D54C-BAD8-37436B2A8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23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73E12B-A92C-B644-BD48-7A9E71E0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64233C-317E-DB45-AD2F-073DC6A03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960503E-573F-7142-9E92-6B9716F86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4F5E576-2503-3749-A27D-AFD11F739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E5371C1-A3D3-A94D-B610-E9D508C42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25E46AF-E285-9A47-8180-002F11AB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6C02C1E-E9BB-DE48-AE3D-FDBE17A67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8A35627-5444-D641-9B52-D00C5FFC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49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F5C202-E01A-2E42-AA1D-8C6CFA0C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3CA5C64-A384-B846-AF2A-7EDB70BB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BD08F9D-3B1E-574D-94B6-D6ED987B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4D3E0F7-49A4-1445-BADF-21C4A584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43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64902F7-CCD3-AF43-99A6-E5FDA6CB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F4D8F24-B127-C341-829F-CF52F140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BD28459-B2ED-1043-92C7-1E8CF16C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36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08D9D1-6F21-F94D-998C-A884F6658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14B841-E1BE-CF44-910B-15C9A655E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2FE33C9-408A-444E-A342-B535950B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34C5634-6D47-064B-ADEF-DE8DCF01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59FC84-B0D0-C84A-AACF-00E73501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71A3C1-6E25-294E-962B-24A3A472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7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8C8A15-A69F-3340-ABA6-B8EDBD27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7EE2F4-1BFD-364D-89A2-9AEFDC5B4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50AC8BC-1497-0843-8707-1BF5204DA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D6559B9-F573-C149-9054-5EB89869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687E517-6C87-8A40-9DF5-B8DC23F7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2C15D7B-F503-2646-A9A8-4B4ECEAE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620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D07A211-86F7-094A-838B-A3430A51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D65CFD-B285-5C45-BBA1-E7930F49D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251268-0684-854F-8014-A45452554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3A5B-0DCA-8146-AF09-473A16FA2960}" type="datetimeFigureOut">
              <a:rPr lang="pl-PL" smtClean="0"/>
              <a:t>02.11.2021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3640FC-C150-D145-A356-4DFBD9BF3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11FB76-9B00-0140-838E-BC4B4DBED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8F967-CB01-554E-8AAB-B5020A66C9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122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wal 3">
            <a:extLst>
              <a:ext uri="{FF2B5EF4-FFF2-40B4-BE49-F238E27FC236}">
                <a16:creationId xmlns:a16="http://schemas.microsoft.com/office/drawing/2014/main" id="{13943F5B-A08B-4843-85D8-A36FCABD7285}"/>
              </a:ext>
            </a:extLst>
          </p:cNvPr>
          <p:cNvSpPr/>
          <p:nvPr/>
        </p:nvSpPr>
        <p:spPr>
          <a:xfrm>
            <a:off x="1005887" y="3253279"/>
            <a:ext cx="871369" cy="87136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C076AD6B-A4F4-024D-B78D-1D36A3F84DFE}"/>
              </a:ext>
            </a:extLst>
          </p:cNvPr>
          <p:cNvSpPr/>
          <p:nvPr/>
        </p:nvSpPr>
        <p:spPr>
          <a:xfrm>
            <a:off x="7501664" y="3253279"/>
            <a:ext cx="871369" cy="8713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Łuk 6">
            <a:extLst>
              <a:ext uri="{FF2B5EF4-FFF2-40B4-BE49-F238E27FC236}">
                <a16:creationId xmlns:a16="http://schemas.microsoft.com/office/drawing/2014/main" id="{60207885-F384-C448-BA94-A0B616C88300}"/>
              </a:ext>
            </a:extLst>
          </p:cNvPr>
          <p:cNvSpPr/>
          <p:nvPr/>
        </p:nvSpPr>
        <p:spPr>
          <a:xfrm>
            <a:off x="-2719990" y="-428017"/>
            <a:ext cx="8323122" cy="8348260"/>
          </a:xfrm>
          <a:prstGeom prst="arc">
            <a:avLst>
              <a:gd name="adj1" fmla="val 18044483"/>
              <a:gd name="adj2" fmla="val 6813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Łuk 7">
            <a:extLst>
              <a:ext uri="{FF2B5EF4-FFF2-40B4-BE49-F238E27FC236}">
                <a16:creationId xmlns:a16="http://schemas.microsoft.com/office/drawing/2014/main" id="{39A13268-D40F-C94D-A3D5-45EEA55AF021}"/>
              </a:ext>
            </a:extLst>
          </p:cNvPr>
          <p:cNvSpPr/>
          <p:nvPr/>
        </p:nvSpPr>
        <p:spPr>
          <a:xfrm>
            <a:off x="-5054628" y="-2509736"/>
            <a:ext cx="12992398" cy="12511698"/>
          </a:xfrm>
          <a:prstGeom prst="arc">
            <a:avLst>
              <a:gd name="adj1" fmla="val 19600287"/>
              <a:gd name="adj2" fmla="val 5877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Owal 8">
            <a:extLst>
              <a:ext uri="{FF2B5EF4-FFF2-40B4-BE49-F238E27FC236}">
                <a16:creationId xmlns:a16="http://schemas.microsoft.com/office/drawing/2014/main" id="{9A322E7E-50A7-2E4C-838F-C50308CD9997}"/>
              </a:ext>
            </a:extLst>
          </p:cNvPr>
          <p:cNvSpPr/>
          <p:nvPr/>
        </p:nvSpPr>
        <p:spPr>
          <a:xfrm>
            <a:off x="3910023" y="264286"/>
            <a:ext cx="871369" cy="8713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898B09B4-F788-F741-82F0-26487DF25C6E}"/>
              </a:ext>
            </a:extLst>
          </p:cNvPr>
          <p:cNvCxnSpPr>
            <a:cxnSpLocks/>
          </p:cNvCxnSpPr>
          <p:nvPr/>
        </p:nvCxnSpPr>
        <p:spPr>
          <a:xfrm>
            <a:off x="4185442" y="571500"/>
            <a:ext cx="3728092" cy="2645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6968C1D4-E7F4-BF43-B1AB-128F1776E9FC}"/>
              </a:ext>
            </a:extLst>
          </p:cNvPr>
          <p:cNvCxnSpPr>
            <a:cxnSpLocks/>
          </p:cNvCxnSpPr>
          <p:nvPr/>
        </p:nvCxnSpPr>
        <p:spPr>
          <a:xfrm flipV="1">
            <a:off x="1441571" y="3152775"/>
            <a:ext cx="7664329" cy="526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4740F9D4-6F7B-1B4E-832E-ACCFD9641D07}"/>
              </a:ext>
            </a:extLst>
          </p:cNvPr>
          <p:cNvCxnSpPr/>
          <p:nvPr/>
        </p:nvCxnSpPr>
        <p:spPr>
          <a:xfrm flipV="1">
            <a:off x="1441571" y="676275"/>
            <a:ext cx="2920879" cy="3003163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id="{853E92E1-0FAC-DC49-9CE8-F0F08550CF9D}"/>
              </a:ext>
            </a:extLst>
          </p:cNvPr>
          <p:cNvCxnSpPr>
            <a:cxnSpLocks/>
          </p:cNvCxnSpPr>
          <p:nvPr/>
        </p:nvCxnSpPr>
        <p:spPr>
          <a:xfrm>
            <a:off x="1441571" y="3679438"/>
            <a:ext cx="6471963" cy="33221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0E1DAEB2-5A28-554E-8134-3CF132E22B8B}"/>
              </a:ext>
            </a:extLst>
          </p:cNvPr>
          <p:cNvSpPr txBox="1"/>
          <p:nvPr/>
        </p:nvSpPr>
        <p:spPr>
          <a:xfrm>
            <a:off x="4926063" y="3466932"/>
            <a:ext cx="156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157 mln km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AD78CCA9-6ADF-0446-B3DF-95470D5E8651}"/>
              </a:ext>
            </a:extLst>
          </p:cNvPr>
          <p:cNvSpPr txBox="1"/>
          <p:nvPr/>
        </p:nvSpPr>
        <p:spPr>
          <a:xfrm rot="18774818">
            <a:off x="2405500" y="1522512"/>
            <a:ext cx="156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108 mln km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F84E0B4B-0697-0C43-882F-7870284EC881}"/>
              </a:ext>
            </a:extLst>
          </p:cNvPr>
          <p:cNvSpPr txBox="1"/>
          <p:nvPr/>
        </p:nvSpPr>
        <p:spPr>
          <a:xfrm>
            <a:off x="362509" y="4249743"/>
            <a:ext cx="92501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Założenia: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Przyjmuję teorię Kopernika, że słońce w środku a planety się kręcą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Przyjmuję, że zachód to chwila gdy widzę coś nad horyzontem, czyli kąt prosty do orbity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Orbita ziemi 157 mln km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Orbita Wenus 108 mln km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Wielkości planet przy orbitach mogę zaniedbać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F8F0C7F6-FA51-874F-B106-BF8FD00B3BE7}"/>
              </a:ext>
            </a:extLst>
          </p:cNvPr>
          <p:cNvSpPr txBox="1"/>
          <p:nvPr/>
        </p:nvSpPr>
        <p:spPr>
          <a:xfrm>
            <a:off x="8389201" y="278787"/>
            <a:ext cx="3274445" cy="286232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/>
              <a:t>Pytanie</a:t>
            </a:r>
            <a:r>
              <a:rPr lang="pl-PL" dirty="0"/>
              <a:t>: jaki najwyższy kąt nad horyzontem może mieć Wenus widziana z ziemi?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Najwyżej widać Wenus gdy kąt A jest 90 stopni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Kąt B wynosi wtedy = </a:t>
            </a:r>
            <a:r>
              <a:rPr lang="pl-PL" dirty="0" err="1"/>
              <a:t>arc</a:t>
            </a:r>
            <a:r>
              <a:rPr lang="pl-PL" dirty="0"/>
              <a:t> cos 108 / 157  = 45,5 stopnia</a:t>
            </a:r>
          </a:p>
          <a:p>
            <a:endParaRPr lang="pl-PL" dirty="0"/>
          </a:p>
          <a:p>
            <a:r>
              <a:rPr lang="pl-PL" dirty="0"/>
              <a:t>Odpowiedź: 45 stopni.</a:t>
            </a:r>
          </a:p>
        </p:txBody>
      </p:sp>
      <p:graphicFrame>
        <p:nvGraphicFramePr>
          <p:cNvPr id="37" name="Tabela 36">
            <a:extLst>
              <a:ext uri="{FF2B5EF4-FFF2-40B4-BE49-F238E27FC236}">
                <a16:creationId xmlns:a16="http://schemas.microsoft.com/office/drawing/2014/main" id="{1F3B2924-616F-1941-8165-E1C20BC25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43590"/>
              </p:ext>
            </p:extLst>
          </p:nvPr>
        </p:nvGraphicFramePr>
        <p:xfrm>
          <a:off x="8389201" y="5162749"/>
          <a:ext cx="374534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448">
                  <a:extLst>
                    <a:ext uri="{9D8B030D-6E8A-4147-A177-3AD203B41FA5}">
                      <a16:colId xmlns:a16="http://schemas.microsoft.com/office/drawing/2014/main" val="3925691415"/>
                    </a:ext>
                  </a:extLst>
                </a:gridCol>
                <a:gridCol w="1248448">
                  <a:extLst>
                    <a:ext uri="{9D8B030D-6E8A-4147-A177-3AD203B41FA5}">
                      <a16:colId xmlns:a16="http://schemas.microsoft.com/office/drawing/2014/main" val="3816409406"/>
                    </a:ext>
                  </a:extLst>
                </a:gridCol>
                <a:gridCol w="1248448">
                  <a:extLst>
                    <a:ext uri="{9D8B030D-6E8A-4147-A177-3AD203B41FA5}">
                      <a16:colId xmlns:a16="http://schemas.microsoft.com/office/drawing/2014/main" val="1060287991"/>
                    </a:ext>
                  </a:extLst>
                </a:gridCol>
              </a:tblGrid>
              <a:tr h="235918">
                <a:tc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Orbita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Średnica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74701"/>
                  </a:ext>
                </a:extLst>
              </a:tr>
              <a:tr h="235918">
                <a:tc>
                  <a:txBody>
                    <a:bodyPr/>
                    <a:lstStyle/>
                    <a:p>
                      <a:r>
                        <a:rPr lang="pl-PL" sz="1100" dirty="0"/>
                        <a:t>Słońce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700 tys.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852586"/>
                  </a:ext>
                </a:extLst>
              </a:tr>
              <a:tr h="235918">
                <a:tc>
                  <a:txBody>
                    <a:bodyPr/>
                    <a:lstStyle/>
                    <a:p>
                      <a:r>
                        <a:rPr lang="pl-PL" sz="1100" dirty="0"/>
                        <a:t>Merkury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/>
                        <a:t>58 mln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2,4 tys.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430592"/>
                  </a:ext>
                </a:extLst>
              </a:tr>
              <a:tr h="235918">
                <a:tc>
                  <a:txBody>
                    <a:bodyPr/>
                    <a:lstStyle/>
                    <a:p>
                      <a:r>
                        <a:rPr lang="pl-PL" sz="1100" dirty="0"/>
                        <a:t>Wenus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108 mln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/>
                        <a:t>6 tys.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778984"/>
                  </a:ext>
                </a:extLst>
              </a:tr>
              <a:tr h="235918">
                <a:tc>
                  <a:txBody>
                    <a:bodyPr/>
                    <a:lstStyle/>
                    <a:p>
                      <a:r>
                        <a:rPr lang="pl-PL" sz="1100" dirty="0"/>
                        <a:t>Ziemia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150 mln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6 tys.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256828"/>
                  </a:ext>
                </a:extLst>
              </a:tr>
              <a:tr h="235918">
                <a:tc>
                  <a:txBody>
                    <a:bodyPr/>
                    <a:lstStyle/>
                    <a:p>
                      <a:r>
                        <a:rPr lang="pl-PL" sz="1100" dirty="0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228 mln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/>
                        <a:t>3,4 tys.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481565"/>
                  </a:ext>
                </a:extLst>
              </a:tr>
            </a:tbl>
          </a:graphicData>
        </a:graphic>
      </p:graphicFrame>
      <p:sp>
        <p:nvSpPr>
          <p:cNvPr id="38" name="Łuk 37">
            <a:extLst>
              <a:ext uri="{FF2B5EF4-FFF2-40B4-BE49-F238E27FC236}">
                <a16:creationId xmlns:a16="http://schemas.microsoft.com/office/drawing/2014/main" id="{3E71F305-B062-9D40-BE41-79DDC9675FD0}"/>
              </a:ext>
            </a:extLst>
          </p:cNvPr>
          <p:cNvSpPr/>
          <p:nvPr/>
        </p:nvSpPr>
        <p:spPr>
          <a:xfrm>
            <a:off x="3208163" y="-622346"/>
            <a:ext cx="2195127" cy="2201756"/>
          </a:xfrm>
          <a:prstGeom prst="arc">
            <a:avLst>
              <a:gd name="adj1" fmla="val 2599950"/>
              <a:gd name="adj2" fmla="val 73599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Łuk 38">
            <a:extLst>
              <a:ext uri="{FF2B5EF4-FFF2-40B4-BE49-F238E27FC236}">
                <a16:creationId xmlns:a16="http://schemas.microsoft.com/office/drawing/2014/main" id="{6CF3F3EB-D4B0-8243-BFC8-795AA308A4B4}"/>
              </a:ext>
            </a:extLst>
          </p:cNvPr>
          <p:cNvSpPr/>
          <p:nvPr/>
        </p:nvSpPr>
        <p:spPr>
          <a:xfrm>
            <a:off x="6777090" y="2008913"/>
            <a:ext cx="2195127" cy="2201756"/>
          </a:xfrm>
          <a:prstGeom prst="arc">
            <a:avLst>
              <a:gd name="adj1" fmla="val 10076632"/>
              <a:gd name="adj2" fmla="val 126502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2871A8C3-499A-F847-A0B9-8DA1D6E04E7B}"/>
              </a:ext>
            </a:extLst>
          </p:cNvPr>
          <p:cNvSpPr txBox="1"/>
          <p:nvPr/>
        </p:nvSpPr>
        <p:spPr>
          <a:xfrm>
            <a:off x="3992570" y="1201138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Kąt A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42D00EA0-0C49-0743-8CE3-B72FE5ED709F}"/>
              </a:ext>
            </a:extLst>
          </p:cNvPr>
          <p:cNvSpPr txBox="1"/>
          <p:nvPr/>
        </p:nvSpPr>
        <p:spPr>
          <a:xfrm>
            <a:off x="6852802" y="286210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Kąt B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343646EC-EB0D-7142-B8C0-BF327B29C691}"/>
              </a:ext>
            </a:extLst>
          </p:cNvPr>
          <p:cNvSpPr txBox="1"/>
          <p:nvPr/>
        </p:nvSpPr>
        <p:spPr>
          <a:xfrm>
            <a:off x="2031418" y="3194898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Kąt C</a:t>
            </a:r>
          </a:p>
        </p:txBody>
      </p:sp>
    </p:spTree>
    <p:extLst>
      <p:ext uri="{BB962C8B-B14F-4D97-AF65-F5344CB8AC3E}">
        <p14:creationId xmlns:p14="http://schemas.microsoft.com/office/powerpoint/2010/main" val="1931803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141</Words>
  <Application>Microsoft Macintosh PowerPoint</Application>
  <PresentationFormat>Panoramiczny</PresentationFormat>
  <Paragraphs>34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8</cp:revision>
  <dcterms:created xsi:type="dcterms:W3CDTF">2021-02-23T18:49:55Z</dcterms:created>
  <dcterms:modified xsi:type="dcterms:W3CDTF">2021-11-02T15:43:58Z</dcterms:modified>
</cp:coreProperties>
</file>